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64" r:id="rId4"/>
    <p:sldId id="266" r:id="rId5"/>
    <p:sldId id="267" r:id="rId6"/>
    <p:sldId id="265" r:id="rId7"/>
    <p:sldId id="260" r:id="rId8"/>
    <p:sldId id="262" r:id="rId9"/>
    <p:sldId id="269" r:id="rId10"/>
    <p:sldId id="270" r:id="rId11"/>
    <p:sldId id="268" r:id="rId12"/>
    <p:sldId id="261" r:id="rId13"/>
    <p:sldId id="271" r:id="rId14"/>
    <p:sldId id="263" r:id="rId15"/>
    <p:sldId id="272" r:id="rId16"/>
    <p:sldId id="273" r:id="rId17"/>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70" d="100"/>
          <a:sy n="70" d="100"/>
        </p:scale>
        <p:origin x="-912" y="9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D86295-626B-4985-8400-CA39B10E75E1}" type="datetimeFigureOut">
              <a:rPr lang="es-PE" smtClean="0"/>
              <a:pPr/>
              <a:t>04/08/2015</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91200321-9619-47D8-BC49-26CD24FB12FF}" type="slidenum">
              <a:rPr lang="es-PE" smtClean="0"/>
              <a:pPr/>
              <a:t>‹Nº›</a:t>
            </a:fld>
            <a:endParaRPr lang="es-P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86295-626B-4985-8400-CA39B10E75E1}" type="datetimeFigureOut">
              <a:rPr lang="es-PE" smtClean="0"/>
              <a:pPr/>
              <a:t>04/08/2015</a:t>
            </a:fld>
            <a:endParaRPr lang="es-P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00321-9619-47D8-BC49-26CD24FB12FF}" type="slidenum">
              <a:rPr lang="es-PE" smtClean="0"/>
              <a:pPr/>
              <a:t>‹Nº›</a:t>
            </a:fld>
            <a:endParaRPr lang="es-P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285860"/>
            <a:ext cx="7772400" cy="3357585"/>
          </a:xfrm>
        </p:spPr>
        <p:txBody>
          <a:bodyPr>
            <a:normAutofit/>
          </a:bodyPr>
          <a:lstStyle/>
          <a:p>
            <a:r>
              <a:rPr lang="es-MX" sz="3200" dirty="0" smtClean="0"/>
              <a:t>Comentarios  a la exposición del Dr. José </a:t>
            </a:r>
            <a:r>
              <a:rPr lang="es-MX" sz="3200" dirty="0" err="1" smtClean="0"/>
              <a:t>Falck</a:t>
            </a:r>
            <a:r>
              <a:rPr lang="es-MX" sz="3200" dirty="0" smtClean="0"/>
              <a:t> – Zepeda:</a:t>
            </a:r>
            <a:br>
              <a:rPr lang="es-MX" sz="3200" dirty="0" smtClean="0"/>
            </a:br>
            <a:r>
              <a:rPr lang="en-US" sz="3200" b="1" dirty="0" smtClean="0"/>
              <a:t>Peru - A Rapid Assessment Potential Impacts of Policy and Regulatory Developments to  Agricultural Innovation and Trade</a:t>
            </a:r>
            <a:endParaRPr lang="es-PE" sz="5400" dirty="0"/>
          </a:p>
        </p:txBody>
      </p:sp>
      <p:sp>
        <p:nvSpPr>
          <p:cNvPr id="3" name="2 Subtítulo"/>
          <p:cNvSpPr>
            <a:spLocks noGrp="1"/>
          </p:cNvSpPr>
          <p:nvPr>
            <p:ph type="subTitle" idx="1"/>
          </p:nvPr>
        </p:nvSpPr>
        <p:spPr>
          <a:xfrm>
            <a:off x="1000100" y="4286256"/>
            <a:ext cx="7358114" cy="1143008"/>
          </a:xfrm>
        </p:spPr>
        <p:txBody>
          <a:bodyPr>
            <a:normAutofit fontScale="47500" lnSpcReduction="20000"/>
          </a:bodyPr>
          <a:lstStyle/>
          <a:p>
            <a:r>
              <a:rPr lang="es-MX" dirty="0" smtClean="0"/>
              <a:t>Ramón Diez </a:t>
            </a:r>
            <a:r>
              <a:rPr lang="es-MX" dirty="0" smtClean="0"/>
              <a:t> - Jefe del Departamento Aca</a:t>
            </a:r>
            <a:r>
              <a:rPr lang="es-MX" dirty="0" smtClean="0"/>
              <a:t>démico de Economía y Planificación de la UNALM</a:t>
            </a:r>
            <a:endParaRPr lang="es-MX" dirty="0" smtClean="0"/>
          </a:p>
          <a:p>
            <a:r>
              <a:rPr lang="es-MX" dirty="0" smtClean="0"/>
              <a:t>Raquel </a:t>
            </a:r>
            <a:r>
              <a:rPr lang="es-MX" dirty="0" smtClean="0"/>
              <a:t>Gómez </a:t>
            </a:r>
            <a:r>
              <a:rPr lang="es-MX" dirty="0" smtClean="0"/>
              <a:t>– Coordinadora de la Maestría de Economía Agrícola EPG- UNALM</a:t>
            </a:r>
            <a:endParaRPr lang="es-MX" dirty="0" smtClean="0"/>
          </a:p>
          <a:p>
            <a:endParaRPr lang="es-MX" dirty="0" smtClean="0"/>
          </a:p>
          <a:p>
            <a:r>
              <a:rPr lang="es-MX" dirty="0" smtClean="0"/>
              <a:t>4 </a:t>
            </a:r>
            <a:r>
              <a:rPr lang="es-MX" dirty="0" smtClean="0"/>
              <a:t>de agosto de 2015</a:t>
            </a:r>
            <a:endParaRPr lang="es-PE" dirty="0"/>
          </a:p>
        </p:txBody>
      </p:sp>
      <p:pic>
        <p:nvPicPr>
          <p:cNvPr id="1026" name="Picture 2"/>
          <p:cNvPicPr>
            <a:picLocks noChangeAspect="1" noChangeArrowheads="1"/>
          </p:cNvPicPr>
          <p:nvPr/>
        </p:nvPicPr>
        <p:blipFill>
          <a:blip r:embed="rId2"/>
          <a:srcRect l="54932" t="36250" r="3320" b="22500"/>
          <a:stretch>
            <a:fillRect/>
          </a:stretch>
        </p:blipFill>
        <p:spPr bwMode="auto">
          <a:xfrm>
            <a:off x="6676182" y="5429264"/>
            <a:ext cx="2467817" cy="1428736"/>
          </a:xfrm>
          <a:prstGeom prst="rect">
            <a:avLst/>
          </a:prstGeom>
          <a:noFill/>
          <a:ln w="9525">
            <a:noFill/>
            <a:miter lim="800000"/>
            <a:headEnd/>
            <a:tailEnd/>
          </a:ln>
          <a:effectLst/>
        </p:spPr>
      </p:pic>
      <p:sp>
        <p:nvSpPr>
          <p:cNvPr id="5" name="4 CuadroTexto"/>
          <p:cNvSpPr txBox="1"/>
          <p:nvPr/>
        </p:nvSpPr>
        <p:spPr>
          <a:xfrm>
            <a:off x="428596" y="500042"/>
            <a:ext cx="8215370" cy="523220"/>
          </a:xfrm>
          <a:prstGeom prst="rect">
            <a:avLst/>
          </a:prstGeom>
          <a:noFill/>
        </p:spPr>
        <p:txBody>
          <a:bodyPr wrap="square" rtlCol="0">
            <a:spAutoFit/>
          </a:bodyPr>
          <a:lstStyle/>
          <a:p>
            <a:r>
              <a:rPr lang="es-PE" sz="2800" b="1" dirty="0" smtClean="0"/>
              <a:t>IMPACTOS DE LA REGULACIÓN DE LA BIOTECNOLOGÍA</a:t>
            </a:r>
            <a:endParaRPr lang="es-PE" sz="2800" b="1" dirty="0"/>
          </a:p>
        </p:txBody>
      </p:sp>
      <p:sp>
        <p:nvSpPr>
          <p:cNvPr id="6" name="5 CuadroTexto"/>
          <p:cNvSpPr txBox="1"/>
          <p:nvPr/>
        </p:nvSpPr>
        <p:spPr>
          <a:xfrm>
            <a:off x="0" y="5786454"/>
            <a:ext cx="8215370" cy="523220"/>
          </a:xfrm>
          <a:prstGeom prst="rect">
            <a:avLst/>
          </a:prstGeom>
          <a:noFill/>
        </p:spPr>
        <p:txBody>
          <a:bodyPr wrap="square" rtlCol="0">
            <a:spAutoFit/>
          </a:bodyPr>
          <a:lstStyle/>
          <a:p>
            <a:r>
              <a:rPr lang="es-PE" sz="2800" b="1" dirty="0" smtClean="0"/>
              <a:t>COMEX - PERÚ</a:t>
            </a:r>
            <a:endParaRPr lang="es-PE" sz="2800" b="1" dirty="0"/>
          </a:p>
        </p:txBody>
      </p:sp>
      <p:grpSp>
        <p:nvGrpSpPr>
          <p:cNvPr id="4" name="Grupo 5"/>
          <p:cNvGrpSpPr>
            <a:grpSpLocks noChangeAspect="1"/>
          </p:cNvGrpSpPr>
          <p:nvPr/>
        </p:nvGrpSpPr>
        <p:grpSpPr bwMode="auto">
          <a:xfrm>
            <a:off x="3428992" y="5333959"/>
            <a:ext cx="1791751" cy="1524041"/>
            <a:chOff x="-57" y="-51"/>
            <a:chExt cx="728" cy="687"/>
          </a:xfrm>
        </p:grpSpPr>
        <p:sp>
          <p:nvSpPr>
            <p:cNvPr id="41" name="Rectangle 7"/>
            <p:cNvSpPr>
              <a:spLocks noChangeAspect="1" noChangeArrowheads="1"/>
            </p:cNvSpPr>
            <p:nvPr/>
          </p:nvSpPr>
          <p:spPr bwMode="auto">
            <a:xfrm>
              <a:off x="0" y="0"/>
              <a:ext cx="624" cy="63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bodyPr>
            <a:lstStyle/>
            <a:p>
              <a:endParaRPr lang="es-PE"/>
            </a:p>
          </p:txBody>
        </p:sp>
        <p:pic>
          <p:nvPicPr>
            <p:cNvPr id="47" name="Picture 8" descr="ESCUDO"/>
            <p:cNvPicPr>
              <a:picLocks noChangeAspect="1" noChangeArrowheads="1"/>
            </p:cNvPicPr>
            <p:nvPr/>
          </p:nvPicPr>
          <p:blipFill>
            <a:blip r:embed="rId3" cstate="print"/>
            <a:srcRect/>
            <a:stretch>
              <a:fillRect/>
            </a:stretch>
          </p:blipFill>
          <p:spPr bwMode="auto">
            <a:xfrm>
              <a:off x="105" y="118"/>
              <a:ext cx="423" cy="489"/>
            </a:xfrm>
            <a:prstGeom prst="rect">
              <a:avLst/>
            </a:prstGeom>
            <a:noFill/>
          </p:spPr>
        </p:pic>
        <p:sp>
          <p:nvSpPr>
            <p:cNvPr id="69" name="Text Box 9"/>
            <p:cNvSpPr txBox="1">
              <a:spLocks noChangeAspect="1" noChangeArrowheads="1"/>
            </p:cNvSpPr>
            <p:nvPr/>
          </p:nvSpPr>
          <p:spPr bwMode="auto">
            <a:xfrm>
              <a:off x="-57" y="-51"/>
              <a:ext cx="728" cy="24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es-PE" sz="1400" b="1" i="0" u="none" strike="noStrike" cap="none" normalizeH="0" baseline="0" smtClean="0">
                <a:ln>
                  <a:noFill/>
                </a:ln>
                <a:solidFill>
                  <a:srgbClr val="FFFFFF"/>
                </a:solidFill>
                <a:effectLst/>
                <a:latin typeface="Book Antiqua"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PE"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smtClean="0"/>
              <a:t>Ventajas para el productor</a:t>
            </a:r>
            <a:endParaRPr lang="es-PE" dirty="0"/>
          </a:p>
        </p:txBody>
      </p:sp>
      <p:sp>
        <p:nvSpPr>
          <p:cNvPr id="3" name="2 Marcador de contenido"/>
          <p:cNvSpPr>
            <a:spLocks noGrp="1"/>
          </p:cNvSpPr>
          <p:nvPr>
            <p:ph idx="1"/>
          </p:nvPr>
        </p:nvSpPr>
        <p:spPr/>
        <p:txBody>
          <a:bodyPr/>
          <a:lstStyle/>
          <a:p>
            <a:pPr algn="just"/>
            <a:r>
              <a:rPr lang="en-US" sz="4400" dirty="0" smtClean="0"/>
              <a:t>La </a:t>
            </a:r>
            <a:r>
              <a:rPr lang="en-US" sz="4400" dirty="0" err="1" smtClean="0"/>
              <a:t>rentabilidad</a:t>
            </a:r>
            <a:r>
              <a:rPr lang="en-US" sz="4400" dirty="0" smtClean="0"/>
              <a:t>/ha </a:t>
            </a:r>
            <a:r>
              <a:rPr lang="en-US" sz="4400" dirty="0" err="1" smtClean="0"/>
              <a:t>promedio</a:t>
            </a:r>
            <a:r>
              <a:rPr lang="en-US" sz="4400" dirty="0" smtClean="0"/>
              <a:t> de la cisgénica (S/.11 mil) mayor a la </a:t>
            </a:r>
            <a:r>
              <a:rPr lang="en-US" sz="4400" dirty="0" err="1" smtClean="0"/>
              <a:t>convencional</a:t>
            </a:r>
            <a:r>
              <a:rPr lang="en-US" sz="4400" dirty="0" smtClean="0"/>
              <a:t> (</a:t>
            </a:r>
            <a:r>
              <a:rPr lang="en-US" sz="4400" dirty="0" err="1" smtClean="0"/>
              <a:t>casi</a:t>
            </a:r>
            <a:r>
              <a:rPr lang="en-US" sz="4400" dirty="0" smtClean="0"/>
              <a:t> S/.6 mil).</a:t>
            </a:r>
          </a:p>
          <a:p>
            <a:endParaRPr lang="es-P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85852" y="1285860"/>
            <a:ext cx="7429552" cy="4524315"/>
          </a:xfrm>
          <a:prstGeom prst="rect">
            <a:avLst/>
          </a:prstGeom>
        </p:spPr>
        <p:txBody>
          <a:bodyPr wrap="square">
            <a:spAutoFit/>
          </a:bodyPr>
          <a:lstStyle/>
          <a:p>
            <a:pPr algn="just"/>
            <a:r>
              <a:rPr lang="en-US" sz="3200" dirty="0" smtClean="0"/>
              <a:t>Para el largo </a:t>
            </a:r>
            <a:r>
              <a:rPr lang="en-US" sz="3200" dirty="0" err="1" smtClean="0"/>
              <a:t>plazo</a:t>
            </a:r>
            <a:r>
              <a:rPr lang="en-US" sz="3200" dirty="0" smtClean="0"/>
              <a:t>, </a:t>
            </a:r>
            <a:r>
              <a:rPr lang="en-US" sz="3200" dirty="0" err="1" smtClean="0"/>
              <a:t>haciendo</a:t>
            </a:r>
            <a:r>
              <a:rPr lang="en-US" sz="3200" dirty="0" smtClean="0"/>
              <a:t> </a:t>
            </a:r>
            <a:r>
              <a:rPr lang="en-US" sz="3200" dirty="0" err="1" smtClean="0"/>
              <a:t>una</a:t>
            </a:r>
            <a:r>
              <a:rPr lang="en-US" sz="3200" dirty="0" smtClean="0"/>
              <a:t> </a:t>
            </a:r>
            <a:r>
              <a:rPr lang="en-US" sz="3200" dirty="0" err="1" smtClean="0"/>
              <a:t>proyección</a:t>
            </a:r>
            <a:r>
              <a:rPr lang="en-US" sz="3200" dirty="0" smtClean="0"/>
              <a:t> </a:t>
            </a:r>
            <a:r>
              <a:rPr lang="en-US" sz="3200" dirty="0" err="1" smtClean="0"/>
              <a:t>para</a:t>
            </a:r>
            <a:r>
              <a:rPr lang="en-US" sz="3200" dirty="0" smtClean="0"/>
              <a:t> la </a:t>
            </a:r>
            <a:r>
              <a:rPr lang="en-US" sz="3200" dirty="0" err="1" smtClean="0"/>
              <a:t>zona</a:t>
            </a:r>
            <a:r>
              <a:rPr lang="en-US" sz="3200" dirty="0" smtClean="0"/>
              <a:t> de </a:t>
            </a:r>
            <a:r>
              <a:rPr lang="en-US" sz="3200" dirty="0" err="1" smtClean="0"/>
              <a:t>Huancayo</a:t>
            </a:r>
            <a:r>
              <a:rPr lang="en-US" sz="3200" dirty="0" smtClean="0"/>
              <a:t> el </a:t>
            </a:r>
            <a:r>
              <a:rPr lang="en-US" sz="3200" dirty="0" err="1" smtClean="0"/>
              <a:t>incremento</a:t>
            </a:r>
            <a:r>
              <a:rPr lang="en-US" sz="3200" dirty="0" smtClean="0"/>
              <a:t> en </a:t>
            </a:r>
            <a:r>
              <a:rPr lang="en-US" sz="3200" dirty="0" err="1" smtClean="0"/>
              <a:t>excedentes</a:t>
            </a:r>
            <a:r>
              <a:rPr lang="en-US" sz="3200" dirty="0" smtClean="0"/>
              <a:t> </a:t>
            </a:r>
            <a:r>
              <a:rPr lang="en-US" sz="3200" dirty="0" err="1" smtClean="0"/>
              <a:t>económicos</a:t>
            </a:r>
            <a:r>
              <a:rPr lang="en-US" sz="3200" dirty="0" smtClean="0"/>
              <a:t> </a:t>
            </a:r>
            <a:r>
              <a:rPr lang="en-US" sz="3200" dirty="0" err="1" smtClean="0"/>
              <a:t>para</a:t>
            </a:r>
            <a:r>
              <a:rPr lang="en-US" sz="3200" dirty="0" smtClean="0"/>
              <a:t> el </a:t>
            </a:r>
            <a:r>
              <a:rPr lang="en-US" sz="3200" dirty="0" err="1" smtClean="0"/>
              <a:t>productor</a:t>
            </a:r>
            <a:r>
              <a:rPr lang="en-US" sz="3200" dirty="0" smtClean="0"/>
              <a:t> </a:t>
            </a:r>
            <a:r>
              <a:rPr lang="en-US" sz="3200" dirty="0" err="1" smtClean="0"/>
              <a:t>por</a:t>
            </a:r>
            <a:r>
              <a:rPr lang="en-US" sz="3200" dirty="0" smtClean="0"/>
              <a:t> el </a:t>
            </a:r>
            <a:r>
              <a:rPr lang="en-US" sz="3200" dirty="0" err="1" smtClean="0"/>
              <a:t>uso</a:t>
            </a:r>
            <a:r>
              <a:rPr lang="en-US" sz="3200" dirty="0" smtClean="0"/>
              <a:t> de papa cisgénica </a:t>
            </a:r>
            <a:r>
              <a:rPr lang="en-US" sz="3200" dirty="0" err="1" smtClean="0"/>
              <a:t>ascendió</a:t>
            </a:r>
            <a:r>
              <a:rPr lang="en-US" sz="3200" dirty="0" smtClean="0"/>
              <a:t> a 159 </a:t>
            </a:r>
            <a:r>
              <a:rPr lang="en-US" sz="3200" dirty="0" err="1" smtClean="0"/>
              <a:t>millones</a:t>
            </a:r>
            <a:r>
              <a:rPr lang="en-US" sz="3200" dirty="0" smtClean="0"/>
              <a:t> de soles (50 </a:t>
            </a:r>
            <a:r>
              <a:rPr lang="en-US" sz="3200" dirty="0" err="1" smtClean="0"/>
              <a:t>millones</a:t>
            </a:r>
            <a:r>
              <a:rPr lang="en-US" sz="3200" dirty="0" smtClean="0"/>
              <a:t> de </a:t>
            </a:r>
            <a:r>
              <a:rPr lang="en-US" sz="3200" dirty="0" err="1" smtClean="0"/>
              <a:t>dólares</a:t>
            </a:r>
            <a:r>
              <a:rPr lang="en-US" sz="3200" dirty="0" smtClean="0"/>
              <a:t>), </a:t>
            </a:r>
            <a:r>
              <a:rPr lang="en-US" sz="3200" dirty="0" err="1" smtClean="0"/>
              <a:t>mientras</a:t>
            </a:r>
            <a:r>
              <a:rPr lang="en-US" sz="3200" dirty="0" smtClean="0"/>
              <a:t> </a:t>
            </a:r>
            <a:r>
              <a:rPr lang="en-US" sz="3200" dirty="0" err="1" smtClean="0"/>
              <a:t>que</a:t>
            </a:r>
            <a:r>
              <a:rPr lang="en-US" sz="3200" dirty="0" smtClean="0"/>
              <a:t> </a:t>
            </a:r>
            <a:r>
              <a:rPr lang="en-US" sz="3200" dirty="0" err="1" smtClean="0"/>
              <a:t>para</a:t>
            </a:r>
            <a:r>
              <a:rPr lang="en-US" sz="3200" dirty="0" smtClean="0"/>
              <a:t> el </a:t>
            </a:r>
            <a:r>
              <a:rPr lang="en-US" sz="3200" dirty="0" err="1" smtClean="0"/>
              <a:t>consumidor</a:t>
            </a:r>
            <a:r>
              <a:rPr lang="en-US" sz="3200" dirty="0" smtClean="0"/>
              <a:t> </a:t>
            </a:r>
            <a:r>
              <a:rPr lang="en-US" sz="3200" dirty="0" err="1" smtClean="0"/>
              <a:t>ascienden</a:t>
            </a:r>
            <a:r>
              <a:rPr lang="en-US" sz="3200" dirty="0" smtClean="0"/>
              <a:t> a 32 </a:t>
            </a:r>
            <a:r>
              <a:rPr lang="en-US" sz="3200" dirty="0" err="1" smtClean="0"/>
              <a:t>millones</a:t>
            </a:r>
            <a:r>
              <a:rPr lang="en-US" sz="3200" dirty="0" smtClean="0"/>
              <a:t> de soles, (</a:t>
            </a:r>
            <a:r>
              <a:rPr lang="en-US" sz="3200" dirty="0" err="1" smtClean="0"/>
              <a:t>unos</a:t>
            </a:r>
            <a:r>
              <a:rPr lang="en-US" sz="3200" dirty="0" smtClean="0"/>
              <a:t> 9 </a:t>
            </a:r>
            <a:r>
              <a:rPr lang="en-US" sz="3200" dirty="0" err="1" smtClean="0"/>
              <a:t>millones</a:t>
            </a:r>
            <a:r>
              <a:rPr lang="en-US" sz="3200" dirty="0" smtClean="0"/>
              <a:t> de </a:t>
            </a:r>
            <a:r>
              <a:rPr lang="en-US" sz="3200" dirty="0" err="1" smtClean="0"/>
              <a:t>dólares</a:t>
            </a:r>
            <a:r>
              <a:rPr lang="en-US" sz="3200" dirty="0" smtClean="0"/>
              <a:t>), </a:t>
            </a:r>
            <a:r>
              <a:rPr lang="en-US" sz="3200" dirty="0" err="1" smtClean="0"/>
              <a:t>considerando</a:t>
            </a:r>
            <a:r>
              <a:rPr lang="en-US" sz="3200" dirty="0" smtClean="0"/>
              <a:t> un </a:t>
            </a:r>
            <a:r>
              <a:rPr lang="en-US" sz="3200" dirty="0" err="1" smtClean="0"/>
              <a:t>horizonte</a:t>
            </a:r>
            <a:r>
              <a:rPr lang="en-US" sz="3200" dirty="0" smtClean="0"/>
              <a:t> de 10 </a:t>
            </a:r>
            <a:r>
              <a:rPr lang="en-US" sz="3200" dirty="0" err="1" smtClean="0"/>
              <a:t>años</a:t>
            </a:r>
            <a:r>
              <a:rPr lang="en-US" sz="3200" dirty="0" smtClean="0"/>
              <a:t>.</a:t>
            </a:r>
            <a:endParaRPr lang="en-US" sz="3200" dirty="0"/>
          </a:p>
        </p:txBody>
      </p:sp>
      <p:sp>
        <p:nvSpPr>
          <p:cNvPr id="3" name="1 Título"/>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PE" sz="4400" b="0" i="0" u="none" strike="noStrike" kern="1200" cap="none" spc="0" normalizeH="0" baseline="0" noProof="0" dirty="0" smtClean="0">
                <a:ln>
                  <a:noFill/>
                </a:ln>
                <a:solidFill>
                  <a:schemeClr val="tx1"/>
                </a:solidFill>
                <a:effectLst/>
                <a:uLnTx/>
                <a:uFillTx/>
                <a:latin typeface="+mj-lt"/>
                <a:ea typeface="+mj-ea"/>
                <a:cs typeface="+mj-cs"/>
              </a:rPr>
              <a:t>Ventajas</a:t>
            </a:r>
            <a:r>
              <a:rPr kumimoji="0" lang="es-PE" sz="4400" b="0" i="0" u="none" strike="noStrike" kern="1200" cap="none" spc="0" normalizeH="0" noProof="0" dirty="0" smtClean="0">
                <a:ln>
                  <a:noFill/>
                </a:ln>
                <a:solidFill>
                  <a:schemeClr val="tx1"/>
                </a:solidFill>
                <a:effectLst/>
                <a:uLnTx/>
                <a:uFillTx/>
                <a:latin typeface="+mj-lt"/>
                <a:ea typeface="+mj-ea"/>
                <a:cs typeface="+mj-cs"/>
              </a:rPr>
              <a:t> para la sociedad</a:t>
            </a:r>
            <a:endParaRPr kumimoji="0" lang="es-PE"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571480"/>
            <a:ext cx="8786842" cy="1877437"/>
          </a:xfrm>
          <a:prstGeom prst="rect">
            <a:avLst/>
          </a:prstGeom>
        </p:spPr>
        <p:txBody>
          <a:bodyPr wrap="square">
            <a:spAutoFit/>
          </a:bodyPr>
          <a:lstStyle/>
          <a:p>
            <a:pPr algn="just"/>
            <a:r>
              <a:rPr lang="en-US" sz="3200" b="1" dirty="0" err="1" smtClean="0"/>
              <a:t>Maíz</a:t>
            </a:r>
            <a:r>
              <a:rPr lang="en-US" sz="3200" b="1" dirty="0" smtClean="0"/>
              <a:t> </a:t>
            </a:r>
            <a:r>
              <a:rPr lang="en-US" sz="3200" b="1" i="1" dirty="0" smtClean="0"/>
              <a:t>Bt</a:t>
            </a:r>
            <a:r>
              <a:rPr lang="en-US" sz="3200" b="1" dirty="0" smtClean="0"/>
              <a:t> </a:t>
            </a:r>
          </a:p>
          <a:p>
            <a:pPr algn="just"/>
            <a:r>
              <a:rPr lang="en-US" sz="2800" dirty="0" smtClean="0"/>
              <a:t>La </a:t>
            </a:r>
            <a:r>
              <a:rPr lang="en-US" sz="2800" dirty="0" err="1" smtClean="0"/>
              <a:t>semilla</a:t>
            </a:r>
            <a:r>
              <a:rPr lang="en-US" sz="2800" dirty="0" smtClean="0"/>
              <a:t> </a:t>
            </a:r>
            <a:r>
              <a:rPr lang="en-US" sz="2800" dirty="0" err="1" smtClean="0"/>
              <a:t>mejorada</a:t>
            </a:r>
            <a:r>
              <a:rPr lang="en-US" sz="2800" dirty="0" smtClean="0"/>
              <a:t> </a:t>
            </a:r>
            <a:r>
              <a:rPr lang="en-US" sz="2800" dirty="0" err="1" smtClean="0"/>
              <a:t>genéticamente</a:t>
            </a:r>
            <a:r>
              <a:rPr lang="en-US" sz="2800" dirty="0" smtClean="0"/>
              <a:t> </a:t>
            </a:r>
            <a:r>
              <a:rPr lang="en-US" sz="2800" dirty="0" err="1" smtClean="0"/>
              <a:t>para</a:t>
            </a:r>
            <a:r>
              <a:rPr lang="en-US" sz="2800" dirty="0" smtClean="0"/>
              <a:t> </a:t>
            </a:r>
            <a:r>
              <a:rPr lang="en-US" sz="2800" dirty="0" err="1" smtClean="0"/>
              <a:t>resistencia</a:t>
            </a:r>
            <a:r>
              <a:rPr lang="en-US" sz="2800" dirty="0" smtClean="0"/>
              <a:t> a </a:t>
            </a:r>
            <a:r>
              <a:rPr lang="en-US" sz="2800" i="1" dirty="0" err="1" smtClean="0"/>
              <a:t>Spodoptera</a:t>
            </a:r>
            <a:r>
              <a:rPr lang="en-US" sz="2800" i="1" dirty="0" smtClean="0"/>
              <a:t> </a:t>
            </a:r>
            <a:r>
              <a:rPr lang="en-US" sz="2800" i="1" dirty="0" err="1" smtClean="0"/>
              <a:t>frugiperda</a:t>
            </a:r>
            <a:r>
              <a:rPr lang="en-US" sz="2800" dirty="0" smtClean="0"/>
              <a:t> </a:t>
            </a:r>
            <a:r>
              <a:rPr lang="en-US" sz="2800" dirty="0" err="1" smtClean="0"/>
              <a:t>es</a:t>
            </a:r>
            <a:r>
              <a:rPr lang="en-US" sz="2800" dirty="0" smtClean="0"/>
              <a:t> rentable: B/C </a:t>
            </a:r>
            <a:r>
              <a:rPr lang="en-US" sz="2800" dirty="0" err="1" smtClean="0"/>
              <a:t>promedio</a:t>
            </a:r>
            <a:r>
              <a:rPr lang="en-US" sz="2800" dirty="0" smtClean="0"/>
              <a:t> de 19.41, </a:t>
            </a:r>
            <a:r>
              <a:rPr lang="en-US" sz="2800" dirty="0" err="1" smtClean="0"/>
              <a:t>para</a:t>
            </a:r>
            <a:r>
              <a:rPr lang="en-US" sz="2800" dirty="0" smtClean="0"/>
              <a:t> el </a:t>
            </a:r>
            <a:r>
              <a:rPr lang="en-US" sz="2800" dirty="0" err="1" smtClean="0"/>
              <a:t>caso</a:t>
            </a:r>
            <a:r>
              <a:rPr lang="en-US" sz="2800" dirty="0" smtClean="0"/>
              <a:t> de </a:t>
            </a:r>
            <a:r>
              <a:rPr lang="en-US" sz="2800" dirty="0" err="1" smtClean="0"/>
              <a:t>Jayanca</a:t>
            </a:r>
            <a:r>
              <a:rPr lang="en-US" sz="2800" dirty="0" smtClean="0"/>
              <a:t>, </a:t>
            </a:r>
            <a:r>
              <a:rPr lang="en-US" sz="2800" dirty="0" err="1" smtClean="0"/>
              <a:t>según</a:t>
            </a:r>
            <a:r>
              <a:rPr lang="en-US" sz="2800" dirty="0" smtClean="0"/>
              <a:t> </a:t>
            </a:r>
            <a:r>
              <a:rPr lang="en-US" sz="2800" dirty="0" err="1" smtClean="0"/>
              <a:t>Mogollón</a:t>
            </a:r>
            <a:r>
              <a:rPr lang="en-US" sz="2800" dirty="0" smtClean="0"/>
              <a:t> (2015). </a:t>
            </a:r>
            <a:endParaRPr lang="en-US" dirty="0"/>
          </a:p>
        </p:txBody>
      </p:sp>
      <p:pic>
        <p:nvPicPr>
          <p:cNvPr id="2050" name="Picture 2"/>
          <p:cNvPicPr>
            <a:picLocks noChangeAspect="1" noChangeArrowheads="1"/>
          </p:cNvPicPr>
          <p:nvPr/>
        </p:nvPicPr>
        <p:blipFill>
          <a:blip r:embed="rId2"/>
          <a:srcRect l="34424" t="38750" r="31884" b="26250"/>
          <a:stretch>
            <a:fillRect/>
          </a:stretch>
        </p:blipFill>
        <p:spPr bwMode="auto">
          <a:xfrm>
            <a:off x="642910" y="2786058"/>
            <a:ext cx="7429552" cy="3348268"/>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57224" y="1428737"/>
            <a:ext cx="7572428" cy="4832092"/>
          </a:xfrm>
          <a:prstGeom prst="rect">
            <a:avLst/>
          </a:prstGeom>
        </p:spPr>
        <p:txBody>
          <a:bodyPr wrap="square">
            <a:spAutoFit/>
          </a:bodyPr>
          <a:lstStyle/>
          <a:p>
            <a:pPr algn="just"/>
            <a:r>
              <a:rPr lang="en-US" sz="2800" dirty="0" smtClean="0"/>
              <a:t>El </a:t>
            </a:r>
            <a:r>
              <a:rPr lang="en-US" sz="2800" dirty="0" err="1" smtClean="0"/>
              <a:t>incremento</a:t>
            </a:r>
            <a:r>
              <a:rPr lang="en-US" sz="2800" dirty="0" smtClean="0"/>
              <a:t> de </a:t>
            </a:r>
            <a:r>
              <a:rPr lang="en-US" sz="2800" dirty="0" err="1" smtClean="0"/>
              <a:t>excedentes</a:t>
            </a:r>
            <a:r>
              <a:rPr lang="en-US" sz="2800" dirty="0" smtClean="0"/>
              <a:t> </a:t>
            </a:r>
            <a:r>
              <a:rPr lang="en-US" sz="2800" dirty="0" err="1" smtClean="0"/>
              <a:t>sociales</a:t>
            </a:r>
            <a:r>
              <a:rPr lang="en-US" sz="2800" dirty="0" smtClean="0"/>
              <a:t>, </a:t>
            </a:r>
            <a:r>
              <a:rPr lang="en-US" sz="2800" dirty="0" err="1" smtClean="0"/>
              <a:t>para</a:t>
            </a:r>
            <a:r>
              <a:rPr lang="en-US" sz="2800" dirty="0" smtClean="0"/>
              <a:t> </a:t>
            </a:r>
            <a:r>
              <a:rPr lang="en-US" sz="2800" dirty="0" err="1" smtClean="0"/>
              <a:t>Jayanca</a:t>
            </a:r>
            <a:r>
              <a:rPr lang="en-US" sz="2800" dirty="0" smtClean="0"/>
              <a:t> (Lambayeque), en 15 </a:t>
            </a:r>
            <a:r>
              <a:rPr lang="en-US" sz="2800" dirty="0" err="1" smtClean="0"/>
              <a:t>años</a:t>
            </a:r>
            <a:r>
              <a:rPr lang="en-US" sz="2800" dirty="0" smtClean="0"/>
              <a:t>, </a:t>
            </a:r>
            <a:r>
              <a:rPr lang="en-US" sz="2800" dirty="0" err="1" smtClean="0"/>
              <a:t>llega</a:t>
            </a:r>
            <a:r>
              <a:rPr lang="en-US" sz="2800" dirty="0" smtClean="0"/>
              <a:t> a un </a:t>
            </a:r>
            <a:r>
              <a:rPr lang="en-US" sz="2800" dirty="0" err="1" smtClean="0"/>
              <a:t>promedio</a:t>
            </a:r>
            <a:r>
              <a:rPr lang="en-US" sz="2800" dirty="0" smtClean="0"/>
              <a:t> de 14 </a:t>
            </a:r>
            <a:r>
              <a:rPr lang="en-US" sz="2800" dirty="0" err="1" smtClean="0"/>
              <a:t>millones</a:t>
            </a:r>
            <a:r>
              <a:rPr lang="en-US" sz="2800" dirty="0" smtClean="0"/>
              <a:t> de soles </a:t>
            </a:r>
            <a:r>
              <a:rPr lang="en-US" sz="2800" dirty="0" err="1" smtClean="0"/>
              <a:t>considerando</a:t>
            </a:r>
            <a:r>
              <a:rPr lang="en-US" sz="2800" dirty="0" smtClean="0"/>
              <a:t> </a:t>
            </a:r>
            <a:r>
              <a:rPr lang="en-US" sz="2800" dirty="0" err="1" smtClean="0"/>
              <a:t>una</a:t>
            </a:r>
            <a:r>
              <a:rPr lang="en-US" sz="2800" dirty="0" smtClean="0"/>
              <a:t> </a:t>
            </a:r>
            <a:r>
              <a:rPr lang="en-US" sz="2800" dirty="0" err="1" smtClean="0"/>
              <a:t>inversión</a:t>
            </a:r>
            <a:r>
              <a:rPr lang="en-US" sz="2800" dirty="0" smtClean="0"/>
              <a:t> </a:t>
            </a:r>
            <a:r>
              <a:rPr lang="en-US" sz="2800" dirty="0" err="1" smtClean="0"/>
              <a:t>estatal</a:t>
            </a:r>
            <a:r>
              <a:rPr lang="en-US" sz="2800" dirty="0" smtClean="0"/>
              <a:t>  de 4 </a:t>
            </a:r>
            <a:r>
              <a:rPr lang="en-US" sz="2800" dirty="0" err="1" smtClean="0"/>
              <a:t>millones</a:t>
            </a:r>
            <a:r>
              <a:rPr lang="en-US" sz="2800" dirty="0" smtClean="0"/>
              <a:t> de soles </a:t>
            </a:r>
            <a:r>
              <a:rPr lang="en-US" sz="2800" dirty="0" err="1" smtClean="0"/>
              <a:t>para</a:t>
            </a:r>
            <a:r>
              <a:rPr lang="en-US" sz="2800" dirty="0" smtClean="0"/>
              <a:t> </a:t>
            </a:r>
            <a:r>
              <a:rPr lang="en-US" sz="2800" dirty="0" err="1" smtClean="0"/>
              <a:t>supervisar</a:t>
            </a:r>
            <a:r>
              <a:rPr lang="en-US" sz="2800" dirty="0" smtClean="0"/>
              <a:t> la </a:t>
            </a:r>
            <a:r>
              <a:rPr lang="en-US" sz="2800" dirty="0" err="1" smtClean="0"/>
              <a:t>calidad</a:t>
            </a:r>
            <a:r>
              <a:rPr lang="en-US" sz="2800" dirty="0" smtClean="0"/>
              <a:t> y </a:t>
            </a:r>
            <a:r>
              <a:rPr lang="en-US" sz="2800" dirty="0" err="1" smtClean="0"/>
              <a:t>difundir</a:t>
            </a:r>
            <a:r>
              <a:rPr lang="en-US" sz="2800" dirty="0" smtClean="0"/>
              <a:t> </a:t>
            </a:r>
            <a:r>
              <a:rPr lang="en-US" sz="2800" dirty="0" err="1" smtClean="0"/>
              <a:t>esta</a:t>
            </a:r>
            <a:r>
              <a:rPr lang="en-US" sz="2800" dirty="0" smtClean="0"/>
              <a:t> </a:t>
            </a:r>
            <a:r>
              <a:rPr lang="en-US" sz="2800" dirty="0" err="1" smtClean="0"/>
              <a:t>nueva</a:t>
            </a:r>
            <a:r>
              <a:rPr lang="en-US" sz="2800" dirty="0" smtClean="0"/>
              <a:t> </a:t>
            </a:r>
            <a:r>
              <a:rPr lang="en-US" sz="2800" dirty="0" err="1" smtClean="0"/>
              <a:t>semilla</a:t>
            </a:r>
            <a:r>
              <a:rPr lang="en-US" sz="2800" dirty="0" smtClean="0"/>
              <a:t> y </a:t>
            </a:r>
            <a:r>
              <a:rPr lang="en-US" sz="2800" dirty="0" err="1" smtClean="0"/>
              <a:t>una</a:t>
            </a:r>
            <a:r>
              <a:rPr lang="en-US" sz="2800" dirty="0" smtClean="0"/>
              <a:t> </a:t>
            </a:r>
            <a:r>
              <a:rPr lang="en-US" sz="2800" dirty="0" err="1" smtClean="0"/>
              <a:t>Tasa</a:t>
            </a:r>
            <a:r>
              <a:rPr lang="en-US" sz="2800" dirty="0" smtClean="0"/>
              <a:t> </a:t>
            </a:r>
            <a:r>
              <a:rPr lang="en-US" sz="2800" dirty="0" err="1" smtClean="0"/>
              <a:t>interna</a:t>
            </a:r>
            <a:r>
              <a:rPr lang="en-US" sz="2800" dirty="0" smtClean="0"/>
              <a:t> de </a:t>
            </a:r>
            <a:r>
              <a:rPr lang="en-US" sz="2800" dirty="0" err="1" smtClean="0"/>
              <a:t>retorno</a:t>
            </a:r>
            <a:r>
              <a:rPr lang="en-US" sz="2800" dirty="0" smtClean="0"/>
              <a:t> </a:t>
            </a:r>
            <a:r>
              <a:rPr lang="en-US" sz="2800" dirty="0" err="1" smtClean="0"/>
              <a:t>promedio</a:t>
            </a:r>
            <a:r>
              <a:rPr lang="en-US" sz="2800" dirty="0" smtClean="0"/>
              <a:t> de 21%. </a:t>
            </a:r>
          </a:p>
          <a:p>
            <a:pPr algn="just"/>
            <a:r>
              <a:rPr lang="en-US" sz="2800" dirty="0" smtClean="0"/>
              <a:t>Dado </a:t>
            </a:r>
            <a:r>
              <a:rPr lang="en-US" sz="2800" dirty="0" err="1" smtClean="0"/>
              <a:t>que</a:t>
            </a:r>
            <a:r>
              <a:rPr lang="en-US" sz="2800" dirty="0" smtClean="0"/>
              <a:t>, en </a:t>
            </a:r>
            <a:r>
              <a:rPr lang="en-US" sz="2800" dirty="0" err="1" smtClean="0"/>
              <a:t>realidad</a:t>
            </a:r>
            <a:r>
              <a:rPr lang="en-US" sz="2800" dirty="0" smtClean="0"/>
              <a:t> la </a:t>
            </a:r>
            <a:r>
              <a:rPr lang="en-US" sz="2800" dirty="0" err="1" smtClean="0"/>
              <a:t>inversión</a:t>
            </a:r>
            <a:r>
              <a:rPr lang="en-US" sz="2800" dirty="0" smtClean="0"/>
              <a:t> </a:t>
            </a:r>
            <a:r>
              <a:rPr lang="en-US" sz="2800" dirty="0" err="1" smtClean="0"/>
              <a:t>será</a:t>
            </a:r>
            <a:r>
              <a:rPr lang="en-US" sz="2800" dirty="0" smtClean="0"/>
              <a:t> </a:t>
            </a:r>
            <a:r>
              <a:rPr lang="en-US" sz="2800" dirty="0" err="1" smtClean="0"/>
              <a:t>menor</a:t>
            </a:r>
            <a:r>
              <a:rPr lang="en-US" sz="2800" dirty="0" smtClean="0"/>
              <a:t> </a:t>
            </a:r>
            <a:r>
              <a:rPr lang="en-US" sz="2800" dirty="0" err="1" smtClean="0"/>
              <a:t>pues</a:t>
            </a:r>
            <a:r>
              <a:rPr lang="en-US" sz="2800" dirty="0" smtClean="0"/>
              <a:t> la </a:t>
            </a:r>
            <a:r>
              <a:rPr lang="en-US" sz="2800" dirty="0" err="1" smtClean="0"/>
              <a:t>semilla</a:t>
            </a:r>
            <a:r>
              <a:rPr lang="en-US" sz="2800" dirty="0" smtClean="0"/>
              <a:t> </a:t>
            </a:r>
            <a:r>
              <a:rPr lang="en-US" sz="2800" dirty="0" err="1" smtClean="0"/>
              <a:t>es</a:t>
            </a:r>
            <a:r>
              <a:rPr lang="en-US" sz="2800" dirty="0" smtClean="0"/>
              <a:t> </a:t>
            </a:r>
            <a:r>
              <a:rPr lang="en-US" sz="2800" dirty="0" err="1" smtClean="0"/>
              <a:t>garantizada</a:t>
            </a:r>
            <a:r>
              <a:rPr lang="en-US" sz="2800" dirty="0" smtClean="0"/>
              <a:t> </a:t>
            </a:r>
            <a:r>
              <a:rPr lang="en-US" sz="2800" dirty="0" err="1" smtClean="0"/>
              <a:t>por</a:t>
            </a:r>
            <a:r>
              <a:rPr lang="en-US" sz="2800" dirty="0" smtClean="0"/>
              <a:t> los </a:t>
            </a:r>
            <a:r>
              <a:rPr lang="en-US" sz="2800" dirty="0" err="1" smtClean="0"/>
              <a:t>proveedores</a:t>
            </a:r>
            <a:r>
              <a:rPr lang="en-US" sz="2800" dirty="0" smtClean="0"/>
              <a:t> </a:t>
            </a:r>
            <a:r>
              <a:rPr lang="en-US" sz="2800" dirty="0" err="1" smtClean="0"/>
              <a:t>pues</a:t>
            </a:r>
            <a:r>
              <a:rPr lang="en-US" sz="2800" dirty="0" smtClean="0"/>
              <a:t> </a:t>
            </a:r>
            <a:r>
              <a:rPr lang="en-US" sz="2800" dirty="0" err="1" smtClean="0"/>
              <a:t>va</a:t>
            </a:r>
            <a:r>
              <a:rPr lang="en-US" sz="2800" dirty="0" smtClean="0"/>
              <a:t> en </a:t>
            </a:r>
            <a:r>
              <a:rPr lang="en-US" sz="2800" dirty="0" err="1" smtClean="0"/>
              <a:t>su</a:t>
            </a:r>
            <a:r>
              <a:rPr lang="en-US" sz="2800" dirty="0" smtClean="0"/>
              <a:t> </a:t>
            </a:r>
            <a:r>
              <a:rPr lang="en-US" sz="2800" dirty="0" err="1" smtClean="0"/>
              <a:t>beneficio</a:t>
            </a:r>
            <a:r>
              <a:rPr lang="en-US" sz="2800" dirty="0" smtClean="0"/>
              <a:t> </a:t>
            </a:r>
            <a:r>
              <a:rPr lang="en-US" sz="2800" dirty="0" err="1" smtClean="0"/>
              <a:t>tener</a:t>
            </a:r>
            <a:r>
              <a:rPr lang="en-US" sz="2800" dirty="0" smtClean="0"/>
              <a:t> la </a:t>
            </a:r>
            <a:r>
              <a:rPr lang="en-US" sz="2800" dirty="0" err="1" smtClean="0"/>
              <a:t>confianza</a:t>
            </a:r>
            <a:r>
              <a:rPr lang="en-US" sz="2800" dirty="0" smtClean="0"/>
              <a:t> de los </a:t>
            </a:r>
            <a:r>
              <a:rPr lang="en-US" sz="2800" dirty="0" err="1" smtClean="0"/>
              <a:t>productores</a:t>
            </a:r>
            <a:r>
              <a:rPr lang="en-US" sz="2800" dirty="0" smtClean="0"/>
              <a:t>, </a:t>
            </a:r>
            <a:r>
              <a:rPr lang="en-US" sz="2800" dirty="0" err="1" smtClean="0"/>
              <a:t>eso</a:t>
            </a:r>
            <a:r>
              <a:rPr lang="en-US" sz="2800" dirty="0" smtClean="0"/>
              <a:t> </a:t>
            </a:r>
            <a:r>
              <a:rPr lang="en-US" sz="2800" dirty="0" err="1" smtClean="0"/>
              <a:t>hará</a:t>
            </a:r>
            <a:r>
              <a:rPr lang="en-US" sz="2800" dirty="0" smtClean="0"/>
              <a:t> </a:t>
            </a:r>
            <a:r>
              <a:rPr lang="en-US" sz="2800" dirty="0" err="1" smtClean="0"/>
              <a:t>que</a:t>
            </a:r>
            <a:r>
              <a:rPr lang="en-US" sz="2800" dirty="0" smtClean="0"/>
              <a:t> el VAN y la TIR </a:t>
            </a:r>
            <a:r>
              <a:rPr lang="en-US" sz="2800" dirty="0" err="1" smtClean="0"/>
              <a:t>sean</a:t>
            </a:r>
            <a:r>
              <a:rPr lang="en-US" sz="2800" dirty="0" smtClean="0"/>
              <a:t> </a:t>
            </a:r>
            <a:r>
              <a:rPr lang="en-US" sz="2800" dirty="0" err="1" smtClean="0"/>
              <a:t>mayores</a:t>
            </a:r>
            <a:r>
              <a:rPr lang="en-US" sz="2800" dirty="0" smtClean="0"/>
              <a:t>.</a:t>
            </a:r>
            <a:endParaRPr lang="en-US" sz="2800" dirty="0"/>
          </a:p>
        </p:txBody>
      </p:sp>
      <p:sp>
        <p:nvSpPr>
          <p:cNvPr id="3" name="2 CuadroTexto"/>
          <p:cNvSpPr txBox="1"/>
          <p:nvPr/>
        </p:nvSpPr>
        <p:spPr>
          <a:xfrm>
            <a:off x="857224" y="714356"/>
            <a:ext cx="7500990" cy="707886"/>
          </a:xfrm>
          <a:prstGeom prst="rect">
            <a:avLst/>
          </a:prstGeom>
          <a:noFill/>
        </p:spPr>
        <p:txBody>
          <a:bodyPr wrap="square" rtlCol="0">
            <a:spAutoFit/>
          </a:bodyPr>
          <a:lstStyle/>
          <a:p>
            <a:r>
              <a:rPr lang="es-PE" sz="4000" b="1" dirty="0" smtClean="0"/>
              <a:t>Evaluación de largo plazo</a:t>
            </a:r>
            <a:endParaRPr lang="es-PE"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500042"/>
            <a:ext cx="8286808" cy="646331"/>
          </a:xfrm>
          <a:prstGeom prst="rect">
            <a:avLst/>
          </a:prstGeom>
          <a:noFill/>
        </p:spPr>
        <p:txBody>
          <a:bodyPr wrap="square" rtlCol="0">
            <a:spAutoFit/>
          </a:bodyPr>
          <a:lstStyle/>
          <a:p>
            <a:r>
              <a:rPr lang="es-PE" sz="3600" b="1" dirty="0" smtClean="0"/>
              <a:t>El impacto ambiental de los transgénicos</a:t>
            </a:r>
            <a:endParaRPr lang="es-PE" sz="2000" b="1" dirty="0"/>
          </a:p>
        </p:txBody>
      </p:sp>
      <p:sp>
        <p:nvSpPr>
          <p:cNvPr id="6" name="5 CuadroTexto"/>
          <p:cNvSpPr txBox="1"/>
          <p:nvPr/>
        </p:nvSpPr>
        <p:spPr>
          <a:xfrm>
            <a:off x="500034" y="1071546"/>
            <a:ext cx="7929618" cy="6001643"/>
          </a:xfrm>
          <a:prstGeom prst="rect">
            <a:avLst/>
          </a:prstGeom>
          <a:noFill/>
        </p:spPr>
        <p:txBody>
          <a:bodyPr wrap="square" rtlCol="0">
            <a:spAutoFit/>
          </a:bodyPr>
          <a:lstStyle/>
          <a:p>
            <a:pPr algn="just"/>
            <a:r>
              <a:rPr lang="es-PE" sz="3600" dirty="0" smtClean="0"/>
              <a:t>Tanto en el cultivo de papa como en el de maíz, el uso de compuestos químicos es elevado, afectando:</a:t>
            </a:r>
          </a:p>
          <a:p>
            <a:pPr algn="just">
              <a:buFontTx/>
              <a:buChar char="-"/>
            </a:pPr>
            <a:r>
              <a:rPr lang="es-PE" sz="3600" dirty="0" smtClean="0"/>
              <a:t>al ambiente, </a:t>
            </a:r>
          </a:p>
          <a:p>
            <a:pPr algn="just">
              <a:buFontTx/>
              <a:buChar char="-"/>
            </a:pPr>
            <a:r>
              <a:rPr lang="es-PE" sz="3600" dirty="0" smtClean="0"/>
              <a:t>a la biodiversidad, </a:t>
            </a:r>
          </a:p>
          <a:p>
            <a:pPr algn="just">
              <a:buFontTx/>
              <a:buChar char="-"/>
            </a:pPr>
            <a:r>
              <a:rPr lang="es-PE" sz="3600" dirty="0" smtClean="0"/>
              <a:t>a las personas involucradas en su producción </a:t>
            </a:r>
          </a:p>
          <a:p>
            <a:pPr algn="just">
              <a:buFontTx/>
              <a:buChar char="-"/>
            </a:pPr>
            <a:r>
              <a:rPr lang="es-PE" sz="3600" dirty="0" smtClean="0"/>
              <a:t> a los consumidores –afectados por residuos tóxicos al ingerir estos alimentos-. </a:t>
            </a:r>
          </a:p>
          <a:p>
            <a:pPr algn="just"/>
            <a:endParaRPr lang="es-PE"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smtClean="0"/>
              <a:t>Beneficio ambiental</a:t>
            </a:r>
            <a:endParaRPr lang="es-PE" dirty="0"/>
          </a:p>
        </p:txBody>
      </p:sp>
      <p:sp>
        <p:nvSpPr>
          <p:cNvPr id="3" name="2 Marcador de contenido"/>
          <p:cNvSpPr>
            <a:spLocks noGrp="1"/>
          </p:cNvSpPr>
          <p:nvPr>
            <p:ph idx="1"/>
          </p:nvPr>
        </p:nvSpPr>
        <p:spPr/>
        <p:txBody>
          <a:bodyPr>
            <a:normAutofit/>
          </a:bodyPr>
          <a:lstStyle/>
          <a:p>
            <a:pPr algn="just"/>
            <a:r>
              <a:rPr lang="es-PE" sz="4000" dirty="0" smtClean="0"/>
              <a:t>El uso de transgénicos reduce significativamente el Coeficiente de Impacto Ambiental, pues se minimiza el uso de compuestos químicos</a:t>
            </a:r>
            <a:r>
              <a:rPr lang="es-PE" sz="2400" dirty="0" smtClean="0"/>
              <a:t>. </a:t>
            </a:r>
          </a:p>
          <a:p>
            <a:endParaRPr lang="es-P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686800" cy="1143000"/>
          </a:xfrm>
        </p:spPr>
        <p:txBody>
          <a:bodyPr>
            <a:normAutofit fontScale="90000"/>
          </a:bodyPr>
          <a:lstStyle/>
          <a:p>
            <a:r>
              <a:rPr lang="es-PE" b="1" dirty="0" smtClean="0"/>
              <a:t>Resultados para algunos casos de Perú</a:t>
            </a:r>
            <a:endParaRPr lang="es-PE" b="1" dirty="0"/>
          </a:p>
        </p:txBody>
      </p:sp>
      <p:sp>
        <p:nvSpPr>
          <p:cNvPr id="3" name="2 Marcador de contenido"/>
          <p:cNvSpPr>
            <a:spLocks noGrp="1"/>
          </p:cNvSpPr>
          <p:nvPr>
            <p:ph idx="1"/>
          </p:nvPr>
        </p:nvSpPr>
        <p:spPr/>
        <p:txBody>
          <a:bodyPr>
            <a:normAutofit/>
          </a:bodyPr>
          <a:lstStyle/>
          <a:p>
            <a:pPr algn="just"/>
            <a:r>
              <a:rPr lang="es-PE" dirty="0" smtClean="0"/>
              <a:t>En papa, los estudios señalan la reducción del impacto ambiental por la reducción de fungicidas (empleados para combatir la </a:t>
            </a:r>
            <a:r>
              <a:rPr lang="es-PE" i="1" dirty="0" err="1" smtClean="0"/>
              <a:t>Phytophtora</a:t>
            </a:r>
            <a:r>
              <a:rPr lang="es-PE" i="1" dirty="0" smtClean="0"/>
              <a:t> infestans</a:t>
            </a:r>
            <a:r>
              <a:rPr lang="es-PE" dirty="0" smtClean="0"/>
              <a:t> causante de la rancha). </a:t>
            </a:r>
          </a:p>
          <a:p>
            <a:pPr algn="just"/>
            <a:r>
              <a:rPr lang="es-PE" dirty="0" smtClean="0"/>
              <a:t>En maíz se observa reducción de impacto ambiental por menor uso de plaguicidas (específicos para combatir Cogollero o </a:t>
            </a:r>
            <a:r>
              <a:rPr lang="es-PE" i="1" dirty="0" err="1" smtClean="0"/>
              <a:t>Spodoptera</a:t>
            </a:r>
            <a:r>
              <a:rPr lang="es-PE" i="1" dirty="0" smtClean="0"/>
              <a:t> </a:t>
            </a:r>
            <a:r>
              <a:rPr lang="es-PE" i="1" dirty="0" err="1" smtClean="0"/>
              <a:t>frugiperda</a:t>
            </a:r>
            <a:r>
              <a:rPr lang="es-PE" dirty="0" smtClean="0"/>
              <a:t>).</a:t>
            </a:r>
          </a:p>
          <a:p>
            <a:endParaRPr lang="es-P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Cifras</a:t>
            </a:r>
            <a:endParaRPr lang="es-PE" dirty="0"/>
          </a:p>
        </p:txBody>
      </p:sp>
      <p:sp>
        <p:nvSpPr>
          <p:cNvPr id="3" name="2 Marcador de contenido"/>
          <p:cNvSpPr>
            <a:spLocks noGrp="1"/>
          </p:cNvSpPr>
          <p:nvPr>
            <p:ph idx="1"/>
          </p:nvPr>
        </p:nvSpPr>
        <p:spPr>
          <a:xfrm>
            <a:off x="457200" y="1340768"/>
            <a:ext cx="8229600" cy="4785395"/>
          </a:xfrm>
        </p:spPr>
        <p:txBody>
          <a:bodyPr>
            <a:normAutofit fontScale="92500" lnSpcReduction="20000"/>
          </a:bodyPr>
          <a:lstStyle/>
          <a:p>
            <a:pPr algn="just"/>
            <a:r>
              <a:rPr lang="es-MX" dirty="0" smtClean="0"/>
              <a:t>Según los datos mostrados por el Dr. José </a:t>
            </a:r>
            <a:r>
              <a:rPr lang="es-MX" dirty="0" err="1" smtClean="0"/>
              <a:t>Falck</a:t>
            </a:r>
            <a:r>
              <a:rPr lang="es-MX" dirty="0" smtClean="0"/>
              <a:t> Zepeda, actualmente son más de 27 países, muchos de ellos en América, Asia, Europa, con 175 millones de hectáreas, con transgénicos de Algodón, arroz, colza, maíz amarillo duro, y soya. </a:t>
            </a:r>
          </a:p>
          <a:p>
            <a:pPr algn="just"/>
            <a:r>
              <a:rPr lang="es-MX" dirty="0" smtClean="0"/>
              <a:t>Áreas menores se dedican en otros países al desarrollo de transgénicos de berenjena (India), papa (Alemania), yuca y frejol (Brasil). </a:t>
            </a:r>
          </a:p>
          <a:p>
            <a:pPr algn="just"/>
            <a:r>
              <a:rPr lang="es-MX" dirty="0" smtClean="0"/>
              <a:t>En todos los casos, el ser humano emplea los recursos invaluables de la biotecnología para enfrentar a insectos, el clima y otros factores restrictivos de los cultivos.</a:t>
            </a:r>
            <a:endParaRPr lang="es-P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t>Costos de las innovaciones tecnológicas</a:t>
            </a:r>
            <a:endParaRPr lang="es-PE" b="1" dirty="0"/>
          </a:p>
        </p:txBody>
      </p:sp>
      <p:sp>
        <p:nvSpPr>
          <p:cNvPr id="3" name="2 Marcador de contenido"/>
          <p:cNvSpPr>
            <a:spLocks noGrp="1"/>
          </p:cNvSpPr>
          <p:nvPr>
            <p:ph idx="1"/>
          </p:nvPr>
        </p:nvSpPr>
        <p:spPr>
          <a:xfrm>
            <a:off x="457200" y="1484784"/>
            <a:ext cx="8229600" cy="5112568"/>
          </a:xfrm>
        </p:spPr>
        <p:txBody>
          <a:bodyPr>
            <a:normAutofit/>
          </a:bodyPr>
          <a:lstStyle/>
          <a:p>
            <a:pPr algn="just"/>
            <a:r>
              <a:rPr lang="es-MX" dirty="0" smtClean="0"/>
              <a:t>Cuando está en sus inicios el desarrollo de una tecnología siempre el ser humano se pregunta por los costos que tendrá su aplicación, al margen de los beneficios que pudiera darle al agricultor, al consumidor y a la sociedad en general. Así, en algunos países se ha levantado una ola </a:t>
            </a:r>
            <a:r>
              <a:rPr lang="es-MX" dirty="0" err="1" smtClean="0"/>
              <a:t>antitransgénicos</a:t>
            </a:r>
            <a:r>
              <a:rPr lang="es-MX" dirty="0" smtClean="0"/>
              <a:t> que basándose en un “principio de precaución ecológica” exige la moratoria de estos cultivos, el Perú es uno de ellos (Ley 29811, 2011).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t>Costos de las innovaciones tecnológicas</a:t>
            </a:r>
            <a:endParaRPr lang="es-PE" b="1" dirty="0"/>
          </a:p>
        </p:txBody>
      </p:sp>
      <p:sp>
        <p:nvSpPr>
          <p:cNvPr id="3" name="2 Marcador de contenido"/>
          <p:cNvSpPr>
            <a:spLocks noGrp="1"/>
          </p:cNvSpPr>
          <p:nvPr>
            <p:ph idx="1"/>
          </p:nvPr>
        </p:nvSpPr>
        <p:spPr>
          <a:xfrm>
            <a:off x="457200" y="1484784"/>
            <a:ext cx="8229600" cy="5112568"/>
          </a:xfrm>
        </p:spPr>
        <p:txBody>
          <a:bodyPr>
            <a:normAutofit lnSpcReduction="10000"/>
          </a:bodyPr>
          <a:lstStyle/>
          <a:p>
            <a:pPr algn="just"/>
            <a:r>
              <a:rPr lang="es-MX" dirty="0" smtClean="0"/>
              <a:t>Sin embargo, como dice José </a:t>
            </a:r>
            <a:r>
              <a:rPr lang="es-MX" dirty="0" err="1" smtClean="0"/>
              <a:t>Falck</a:t>
            </a:r>
            <a:r>
              <a:rPr lang="es-MX" dirty="0" smtClean="0"/>
              <a:t>, la pregunta debe ser otra, ¿cuánto pierde el Perú por no implementar estas tecnologías?. Una tesis, de Raúl </a:t>
            </a:r>
            <a:r>
              <a:rPr lang="es-MX" dirty="0" err="1" smtClean="0"/>
              <a:t>Zevallos</a:t>
            </a:r>
            <a:r>
              <a:rPr lang="es-MX" dirty="0" smtClean="0"/>
              <a:t>, </a:t>
            </a:r>
            <a:r>
              <a:rPr lang="es-MX" dirty="0" err="1" smtClean="0"/>
              <a:t>maestrista</a:t>
            </a:r>
            <a:r>
              <a:rPr lang="es-MX" dirty="0" smtClean="0"/>
              <a:t> de Economía Agrícola en la UNALM, dirigida por Agapito Linares, señala que Perú perdería más de 600 millones de soles anuales por no implementar mejoras tecnológicas en Algodón, Arroz, Maíz y Papa, que involucran a 800 mil agricultores (800 mil familias o 4 millones de peruanos). </a:t>
            </a:r>
            <a:endParaRPr lang="es-P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PE" b="1" dirty="0" smtClean="0"/>
              <a:t>¿Quiénes pierden por no usar alternativas transgénicas?</a:t>
            </a:r>
            <a:endParaRPr lang="es-PE" b="1" dirty="0"/>
          </a:p>
        </p:txBody>
      </p:sp>
      <p:sp>
        <p:nvSpPr>
          <p:cNvPr id="3" name="2 Marcador de contenido"/>
          <p:cNvSpPr>
            <a:spLocks noGrp="1"/>
          </p:cNvSpPr>
          <p:nvPr>
            <p:ph idx="1"/>
          </p:nvPr>
        </p:nvSpPr>
        <p:spPr>
          <a:xfrm>
            <a:off x="457200" y="1600200"/>
            <a:ext cx="8229600" cy="4900634"/>
          </a:xfrm>
        </p:spPr>
        <p:txBody>
          <a:bodyPr>
            <a:normAutofit fontScale="92500"/>
          </a:bodyPr>
          <a:lstStyle/>
          <a:p>
            <a:pPr algn="just"/>
            <a:r>
              <a:rPr lang="es-MX" dirty="0" smtClean="0"/>
              <a:t>Es dinero que dejan de percibir productores de estos cultivos y es dinero que pagan demás los consumidores porque la productividad es menor, los costos unitarios son mayores y los precios son más altos, sin contar con que los productores emplean productos químicos que dañan su salud y que dejan residuos tóxicos para los consumidores. Esto se evitaría con algunas variedades transgénicas que hacen innecesarios (al menos parcialmente) algunos químicos.</a:t>
            </a:r>
            <a:endParaRPr lang="es-P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Hallazgos en Perú</a:t>
            </a:r>
            <a:endParaRPr lang="es-PE" dirty="0"/>
          </a:p>
        </p:txBody>
      </p:sp>
      <p:sp>
        <p:nvSpPr>
          <p:cNvPr id="3" name="2 Marcador de contenido"/>
          <p:cNvSpPr>
            <a:spLocks noGrp="1"/>
          </p:cNvSpPr>
          <p:nvPr>
            <p:ph idx="1"/>
          </p:nvPr>
        </p:nvSpPr>
        <p:spPr>
          <a:xfrm>
            <a:off x="457200" y="1142984"/>
            <a:ext cx="8229600" cy="4983179"/>
          </a:xfrm>
        </p:spPr>
        <p:txBody>
          <a:bodyPr>
            <a:normAutofit fontScale="85000" lnSpcReduction="10000"/>
          </a:bodyPr>
          <a:lstStyle/>
          <a:p>
            <a:pPr algn="just"/>
            <a:r>
              <a:rPr lang="es-MX" sz="3500" dirty="0" smtClean="0"/>
              <a:t>En una gama de tesis realizadas sobre los impactos económicos de una hipotética liberación de semilla de papa </a:t>
            </a:r>
            <a:r>
              <a:rPr lang="es-MX" sz="3500" dirty="0" err="1" smtClean="0"/>
              <a:t>cisgénica</a:t>
            </a:r>
            <a:r>
              <a:rPr lang="es-MX" sz="3500" dirty="0" smtClean="0"/>
              <a:t> resistente a </a:t>
            </a:r>
            <a:r>
              <a:rPr lang="es-MX" sz="3500" i="1" dirty="0" err="1" smtClean="0"/>
              <a:t>Phytopthora</a:t>
            </a:r>
            <a:r>
              <a:rPr lang="es-MX" sz="3500" i="1" dirty="0" smtClean="0"/>
              <a:t> </a:t>
            </a:r>
            <a:r>
              <a:rPr lang="es-MX" sz="3500" i="1" dirty="0" err="1" smtClean="0"/>
              <a:t>infestans</a:t>
            </a:r>
            <a:r>
              <a:rPr lang="es-MX" sz="3500" dirty="0" smtClean="0"/>
              <a:t> en diversos ámbitos del Perú, o de semilla de maíz amarillo duro (</a:t>
            </a:r>
            <a:r>
              <a:rPr lang="es-MX" sz="3500" dirty="0" err="1" smtClean="0"/>
              <a:t>Bt</a:t>
            </a:r>
            <a:r>
              <a:rPr lang="es-MX" sz="3500" dirty="0" smtClean="0"/>
              <a:t>) resistente a insectos (</a:t>
            </a:r>
            <a:r>
              <a:rPr lang="es-MX" sz="3500" i="1" dirty="0" err="1" smtClean="0"/>
              <a:t>Spodoptera</a:t>
            </a:r>
            <a:r>
              <a:rPr lang="es-MX" sz="3500" i="1" dirty="0" smtClean="0"/>
              <a:t> </a:t>
            </a:r>
            <a:r>
              <a:rPr lang="es-MX" sz="3500" i="1" dirty="0" err="1" smtClean="0"/>
              <a:t>frugiperda</a:t>
            </a:r>
            <a:r>
              <a:rPr lang="es-MX" sz="3500" dirty="0" smtClean="0"/>
              <a:t>), se ha encontrado que los beneficios son altos para los productores y consumidores, el Dr. </a:t>
            </a:r>
            <a:r>
              <a:rPr lang="es-MX" sz="3500" dirty="0" err="1" smtClean="0"/>
              <a:t>Falck</a:t>
            </a:r>
            <a:r>
              <a:rPr lang="es-MX" sz="3500" dirty="0" smtClean="0"/>
              <a:t> ha señalado dos de esos estudios, 1 de cada cultivo, que ilustran que más que costos hay beneficios en la aplicación de estas tecnologías</a:t>
            </a:r>
            <a:r>
              <a:rPr lang="es-MX" dirty="0" smtClean="0"/>
              <a:t>.</a:t>
            </a:r>
            <a:endParaRPr lang="es-P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428604"/>
            <a:ext cx="8643966" cy="6063198"/>
          </a:xfrm>
          <a:prstGeom prst="rect">
            <a:avLst/>
          </a:prstGeom>
        </p:spPr>
        <p:txBody>
          <a:bodyPr wrap="square">
            <a:spAutoFit/>
          </a:bodyPr>
          <a:lstStyle/>
          <a:p>
            <a:pPr algn="just"/>
            <a:r>
              <a:rPr lang="en-US" sz="3600" b="1" dirty="0" smtClean="0"/>
              <a:t>La papa </a:t>
            </a:r>
          </a:p>
          <a:p>
            <a:pPr algn="just"/>
            <a:r>
              <a:rPr lang="en-US" sz="3200" i="1" dirty="0" err="1" smtClean="0"/>
              <a:t>Pthorimaeia</a:t>
            </a:r>
            <a:r>
              <a:rPr lang="en-US" sz="3200" i="1" dirty="0" smtClean="0"/>
              <a:t> </a:t>
            </a:r>
            <a:r>
              <a:rPr lang="en-US" sz="3200" i="1" dirty="0" err="1" smtClean="0"/>
              <a:t>operculella</a:t>
            </a:r>
            <a:r>
              <a:rPr lang="en-US" sz="3200" i="1" dirty="0" smtClean="0"/>
              <a:t>, </a:t>
            </a:r>
            <a:r>
              <a:rPr lang="en-US" sz="3200" i="1" dirty="0" err="1" smtClean="0"/>
              <a:t>Premnotripes</a:t>
            </a:r>
            <a:r>
              <a:rPr lang="en-US" sz="3200" i="1" dirty="0" smtClean="0"/>
              <a:t> </a:t>
            </a:r>
            <a:r>
              <a:rPr lang="en-US" sz="3200" i="1" dirty="0" err="1" smtClean="0"/>
              <a:t>suturicallus</a:t>
            </a:r>
            <a:r>
              <a:rPr lang="en-US" sz="3200" i="1" dirty="0" smtClean="0"/>
              <a:t>, Phytophthora infestans, </a:t>
            </a:r>
            <a:r>
              <a:rPr lang="en-US" sz="3200" i="1" dirty="0" err="1" smtClean="0"/>
              <a:t>Rhizoctonia</a:t>
            </a:r>
            <a:r>
              <a:rPr lang="en-US" sz="3200" i="1" dirty="0" smtClean="0"/>
              <a:t> </a:t>
            </a:r>
            <a:r>
              <a:rPr lang="en-US" sz="3200" i="1" dirty="0" err="1" smtClean="0"/>
              <a:t>solani</a:t>
            </a:r>
            <a:r>
              <a:rPr lang="en-US" sz="3200" i="1" dirty="0" smtClean="0"/>
              <a:t>, </a:t>
            </a:r>
            <a:r>
              <a:rPr lang="en-US" sz="3200" i="1" dirty="0" err="1" smtClean="0"/>
              <a:t>Alternaria</a:t>
            </a:r>
            <a:r>
              <a:rPr lang="en-US" sz="3200" i="1" dirty="0" smtClean="0"/>
              <a:t> </a:t>
            </a:r>
            <a:r>
              <a:rPr lang="en-US" sz="3200" i="1" dirty="0" err="1" smtClean="0"/>
              <a:t>solani</a:t>
            </a:r>
            <a:r>
              <a:rPr lang="en-US" sz="3200" i="1" dirty="0" smtClean="0"/>
              <a:t>,  </a:t>
            </a:r>
            <a:r>
              <a:rPr lang="en-US" sz="3200" i="1" dirty="0" err="1" smtClean="0"/>
              <a:t>Globodera</a:t>
            </a:r>
            <a:r>
              <a:rPr lang="en-US" sz="3200" i="1" dirty="0" smtClean="0"/>
              <a:t> </a:t>
            </a:r>
            <a:r>
              <a:rPr lang="en-US" sz="3200" i="1" dirty="0" err="1" smtClean="0"/>
              <a:t>rostochiensis</a:t>
            </a:r>
            <a:r>
              <a:rPr lang="en-US" sz="3200" i="1" dirty="0" smtClean="0"/>
              <a:t>, </a:t>
            </a:r>
            <a:r>
              <a:rPr lang="en-US" sz="3200" i="1" dirty="0" err="1" smtClean="0"/>
              <a:t>Globodera</a:t>
            </a:r>
            <a:r>
              <a:rPr lang="en-US" sz="3200" i="1" dirty="0" smtClean="0"/>
              <a:t> </a:t>
            </a:r>
            <a:r>
              <a:rPr lang="en-US" sz="3200" i="1" dirty="0" err="1" smtClean="0"/>
              <a:t>pallida</a:t>
            </a:r>
            <a:r>
              <a:rPr lang="en-US" sz="3200" dirty="0" smtClean="0"/>
              <a:t>, </a:t>
            </a:r>
            <a:r>
              <a:rPr lang="en-US" sz="3200" dirty="0" err="1" smtClean="0"/>
              <a:t>reducen</a:t>
            </a:r>
            <a:r>
              <a:rPr lang="en-US" sz="3200" dirty="0" smtClean="0"/>
              <a:t> </a:t>
            </a:r>
            <a:r>
              <a:rPr lang="en-US" sz="3200" dirty="0" err="1" smtClean="0"/>
              <a:t>su</a:t>
            </a:r>
            <a:r>
              <a:rPr lang="en-US" sz="3200" dirty="0" smtClean="0"/>
              <a:t> </a:t>
            </a:r>
            <a:r>
              <a:rPr lang="en-US" sz="3200" dirty="0" err="1" smtClean="0"/>
              <a:t>rendimiento</a:t>
            </a:r>
            <a:r>
              <a:rPr lang="en-US" sz="3200" dirty="0" smtClean="0"/>
              <a:t> (Egúsquiza, </a:t>
            </a:r>
            <a:r>
              <a:rPr lang="en-US" sz="3200" dirty="0" err="1" smtClean="0"/>
              <a:t>Camarena</a:t>
            </a:r>
            <a:r>
              <a:rPr lang="en-US" sz="3200" dirty="0" smtClean="0"/>
              <a:t> y Franco) de 20 a 40%. </a:t>
            </a:r>
          </a:p>
          <a:p>
            <a:pPr algn="just"/>
            <a:r>
              <a:rPr lang="en-US" sz="3200" dirty="0" smtClean="0"/>
              <a:t>Para </a:t>
            </a:r>
            <a:r>
              <a:rPr lang="en-US" sz="3200" dirty="0" err="1" smtClean="0"/>
              <a:t>combatir</a:t>
            </a:r>
            <a:r>
              <a:rPr lang="en-US" sz="3200" dirty="0" smtClean="0"/>
              <a:t> </a:t>
            </a:r>
            <a:r>
              <a:rPr lang="en-US" sz="3200" dirty="0" err="1" smtClean="0"/>
              <a:t>plagas</a:t>
            </a:r>
            <a:r>
              <a:rPr lang="en-US" sz="3200" dirty="0" smtClean="0"/>
              <a:t> y </a:t>
            </a:r>
            <a:r>
              <a:rPr lang="en-US" sz="3200" dirty="0" err="1" smtClean="0"/>
              <a:t>enfermedades</a:t>
            </a:r>
            <a:r>
              <a:rPr lang="en-US" sz="3200" dirty="0" smtClean="0"/>
              <a:t> se </a:t>
            </a:r>
            <a:r>
              <a:rPr lang="en-US" sz="3200" dirty="0" err="1" smtClean="0"/>
              <a:t>gasta</a:t>
            </a:r>
            <a:r>
              <a:rPr lang="en-US" sz="3200" dirty="0" smtClean="0"/>
              <a:t> mucho en </a:t>
            </a:r>
            <a:r>
              <a:rPr lang="en-US" sz="3200" dirty="0" err="1" smtClean="0"/>
              <a:t>pesticidas</a:t>
            </a:r>
            <a:r>
              <a:rPr lang="en-US" sz="3200" dirty="0" smtClean="0"/>
              <a:t> y </a:t>
            </a:r>
            <a:r>
              <a:rPr lang="en-US" sz="3200" dirty="0" err="1" smtClean="0"/>
              <a:t>fungicidas</a:t>
            </a:r>
            <a:r>
              <a:rPr lang="en-US" sz="3200" dirty="0" smtClean="0"/>
              <a:t> (en </a:t>
            </a:r>
            <a:r>
              <a:rPr lang="en-US" sz="3200" dirty="0" err="1" smtClean="0"/>
              <a:t>Chaglla</a:t>
            </a:r>
            <a:r>
              <a:rPr lang="en-US" sz="3200" dirty="0" smtClean="0"/>
              <a:t> y </a:t>
            </a:r>
            <a:r>
              <a:rPr lang="en-US" sz="3200" dirty="0" err="1" smtClean="0"/>
              <a:t>Mayobamba</a:t>
            </a:r>
            <a:r>
              <a:rPr lang="en-US" sz="3200" dirty="0" smtClean="0"/>
              <a:t> </a:t>
            </a:r>
            <a:r>
              <a:rPr lang="en-US" sz="3200" dirty="0" err="1" smtClean="0"/>
              <a:t>aplican</a:t>
            </a:r>
            <a:r>
              <a:rPr lang="en-US" sz="3200" dirty="0" smtClean="0"/>
              <a:t> de 16 a 21 </a:t>
            </a:r>
            <a:r>
              <a:rPr lang="en-US" sz="3200" dirty="0" err="1" smtClean="0"/>
              <a:t>veces</a:t>
            </a:r>
            <a:r>
              <a:rPr lang="en-US" sz="3200" dirty="0" smtClean="0"/>
              <a:t> - Egúsquiza, 2005-). La </a:t>
            </a:r>
            <a:r>
              <a:rPr lang="en-US" sz="3200" dirty="0" err="1" smtClean="0"/>
              <a:t>productividad</a:t>
            </a:r>
            <a:r>
              <a:rPr lang="en-US" sz="3200" dirty="0" smtClean="0"/>
              <a:t> de papa en </a:t>
            </a:r>
            <a:r>
              <a:rPr lang="en-US" sz="3200" dirty="0" err="1" smtClean="0"/>
              <a:t>promedio</a:t>
            </a:r>
            <a:r>
              <a:rPr lang="en-US" sz="3200" dirty="0" smtClean="0"/>
              <a:t> </a:t>
            </a:r>
            <a:r>
              <a:rPr lang="en-US" sz="3200" dirty="0" err="1" smtClean="0"/>
              <a:t>es</a:t>
            </a:r>
            <a:r>
              <a:rPr lang="en-US" sz="3200" dirty="0" smtClean="0"/>
              <a:t> de 23.7 t/ha, </a:t>
            </a:r>
            <a:r>
              <a:rPr lang="en-US" sz="3200" dirty="0" err="1" smtClean="0"/>
              <a:t>pudiendo</a:t>
            </a:r>
            <a:r>
              <a:rPr lang="en-US" sz="3200" dirty="0" smtClean="0"/>
              <a:t> </a:t>
            </a:r>
            <a:r>
              <a:rPr lang="en-US" sz="3200" dirty="0" err="1" smtClean="0"/>
              <a:t>obtener</a:t>
            </a:r>
            <a:r>
              <a:rPr lang="en-US" sz="3200" dirty="0" smtClean="0"/>
              <a:t> con </a:t>
            </a:r>
            <a:r>
              <a:rPr lang="en-US" sz="3200" dirty="0" err="1" smtClean="0"/>
              <a:t>mejor</a:t>
            </a:r>
            <a:r>
              <a:rPr lang="en-US" sz="3200" dirty="0" smtClean="0"/>
              <a:t> </a:t>
            </a:r>
            <a:r>
              <a:rPr lang="en-US" sz="3200" dirty="0" err="1" smtClean="0"/>
              <a:t>manejo</a:t>
            </a:r>
            <a:r>
              <a:rPr lang="en-US" sz="3200" dirty="0" smtClean="0"/>
              <a:t> o </a:t>
            </a:r>
            <a:r>
              <a:rPr lang="en-US" sz="3200" dirty="0" err="1" smtClean="0"/>
              <a:t>mejor</a:t>
            </a:r>
            <a:r>
              <a:rPr lang="en-US" sz="3200" dirty="0" smtClean="0"/>
              <a:t> </a:t>
            </a:r>
            <a:r>
              <a:rPr lang="en-US" sz="3200" dirty="0" err="1" smtClean="0"/>
              <a:t>semilla</a:t>
            </a:r>
            <a:r>
              <a:rPr lang="en-US" sz="3200" dirty="0" smtClean="0"/>
              <a:t> (</a:t>
            </a:r>
            <a:r>
              <a:rPr lang="en-US" sz="3200" dirty="0" err="1" smtClean="0"/>
              <a:t>más</a:t>
            </a:r>
            <a:r>
              <a:rPr lang="en-US" sz="3200" dirty="0" smtClean="0"/>
              <a:t> </a:t>
            </a:r>
            <a:r>
              <a:rPr lang="en-US" sz="3200" dirty="0" err="1" smtClean="0"/>
              <a:t>resistente</a:t>
            </a:r>
            <a:r>
              <a:rPr lang="en-US" sz="3200" dirty="0" smtClean="0"/>
              <a:t>) 35 t/ha. </a:t>
            </a:r>
            <a:endParaRPr lang="es-PE"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1285860"/>
            <a:ext cx="7858180" cy="4401205"/>
          </a:xfrm>
          <a:prstGeom prst="rect">
            <a:avLst/>
          </a:prstGeom>
        </p:spPr>
        <p:txBody>
          <a:bodyPr wrap="square">
            <a:spAutoFit/>
          </a:bodyPr>
          <a:lstStyle/>
          <a:p>
            <a:pPr algn="just"/>
            <a:r>
              <a:rPr lang="en-US" sz="4000" dirty="0" smtClean="0"/>
              <a:t>Para el </a:t>
            </a:r>
            <a:r>
              <a:rPr lang="en-US" sz="4000" dirty="0" err="1" smtClean="0"/>
              <a:t>caso</a:t>
            </a:r>
            <a:r>
              <a:rPr lang="en-US" sz="4000" dirty="0" smtClean="0"/>
              <a:t> de </a:t>
            </a:r>
            <a:r>
              <a:rPr lang="en-US" sz="4000" dirty="0" err="1" smtClean="0"/>
              <a:t>Sicaya</a:t>
            </a:r>
            <a:r>
              <a:rPr lang="en-US" sz="4000" dirty="0" smtClean="0"/>
              <a:t> (</a:t>
            </a:r>
            <a:r>
              <a:rPr lang="en-US" sz="4000" dirty="0" err="1" smtClean="0"/>
              <a:t>Echevarría</a:t>
            </a:r>
            <a:r>
              <a:rPr lang="en-US" sz="4000" dirty="0" smtClean="0"/>
              <a:t>, 2015) en </a:t>
            </a:r>
            <a:r>
              <a:rPr lang="en-US" sz="4000" dirty="0" err="1" smtClean="0"/>
              <a:t>una</a:t>
            </a:r>
            <a:r>
              <a:rPr lang="en-US" sz="4000" dirty="0" smtClean="0"/>
              <a:t> </a:t>
            </a:r>
            <a:r>
              <a:rPr lang="en-US" sz="4000" dirty="0" err="1" smtClean="0"/>
              <a:t>evaluación</a:t>
            </a:r>
            <a:r>
              <a:rPr lang="en-US" sz="4000" dirty="0" smtClean="0"/>
              <a:t> de </a:t>
            </a:r>
            <a:r>
              <a:rPr lang="en-US" sz="4000" dirty="0" err="1" smtClean="0"/>
              <a:t>corto</a:t>
            </a:r>
            <a:r>
              <a:rPr lang="en-US" sz="4000" dirty="0" smtClean="0"/>
              <a:t> </a:t>
            </a:r>
            <a:r>
              <a:rPr lang="en-US" sz="4000" dirty="0" err="1" smtClean="0"/>
              <a:t>plazo</a:t>
            </a:r>
            <a:r>
              <a:rPr lang="en-US" sz="4000" dirty="0" smtClean="0"/>
              <a:t>, se </a:t>
            </a:r>
            <a:r>
              <a:rPr lang="en-US" sz="4000" dirty="0" err="1" smtClean="0"/>
              <a:t>obtuvo</a:t>
            </a:r>
            <a:r>
              <a:rPr lang="en-US" sz="4000" dirty="0" smtClean="0"/>
              <a:t> </a:t>
            </a:r>
            <a:r>
              <a:rPr lang="en-US" sz="4000" dirty="0" err="1" smtClean="0"/>
              <a:t>una</a:t>
            </a:r>
            <a:r>
              <a:rPr lang="en-US" sz="4000" dirty="0" smtClean="0"/>
              <a:t> </a:t>
            </a:r>
            <a:r>
              <a:rPr lang="en-US" sz="4000" dirty="0" err="1" smtClean="0"/>
              <a:t>reducción</a:t>
            </a:r>
            <a:r>
              <a:rPr lang="en-US" sz="4000" dirty="0" smtClean="0"/>
              <a:t> en los </a:t>
            </a:r>
            <a:r>
              <a:rPr lang="en-US" sz="4000" dirty="0" err="1" smtClean="0"/>
              <a:t>escenarios</a:t>
            </a:r>
            <a:r>
              <a:rPr lang="en-US" sz="4000" dirty="0" smtClean="0"/>
              <a:t> de </a:t>
            </a:r>
            <a:r>
              <a:rPr lang="en-US" sz="4000" dirty="0" err="1" smtClean="0"/>
              <a:t>pérdidas</a:t>
            </a:r>
            <a:r>
              <a:rPr lang="en-US" sz="4000" dirty="0" smtClean="0"/>
              <a:t> </a:t>
            </a:r>
            <a:r>
              <a:rPr lang="en-US" sz="4000" dirty="0" err="1" smtClean="0"/>
              <a:t>por</a:t>
            </a:r>
            <a:r>
              <a:rPr lang="en-US" sz="4000" dirty="0" smtClean="0"/>
              <a:t> </a:t>
            </a:r>
            <a:r>
              <a:rPr lang="en-US" sz="4000" dirty="0" err="1" smtClean="0"/>
              <a:t>hectárea</a:t>
            </a:r>
            <a:r>
              <a:rPr lang="en-US" sz="4000" dirty="0" smtClean="0"/>
              <a:t> </a:t>
            </a:r>
            <a:r>
              <a:rPr lang="en-US" sz="4000" dirty="0" err="1" smtClean="0"/>
              <a:t>sembrada</a:t>
            </a:r>
            <a:r>
              <a:rPr lang="en-US" sz="4000" dirty="0" smtClean="0"/>
              <a:t> con papa, de 45.7% (</a:t>
            </a:r>
            <a:r>
              <a:rPr lang="en-US" sz="4000" dirty="0" err="1" smtClean="0"/>
              <a:t>convencional</a:t>
            </a:r>
            <a:r>
              <a:rPr lang="en-US" sz="4000" dirty="0" smtClean="0"/>
              <a:t>) a 21.3% (cisgénica). </a:t>
            </a:r>
          </a:p>
        </p:txBody>
      </p:sp>
      <p:sp>
        <p:nvSpPr>
          <p:cNvPr id="3" name="1 Título"/>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PE" sz="4400" b="0" i="0" u="none" strike="noStrike" kern="1200" cap="none" spc="0" normalizeH="0" baseline="0" noProof="0" smtClean="0">
                <a:ln>
                  <a:noFill/>
                </a:ln>
                <a:solidFill>
                  <a:schemeClr val="tx1"/>
                </a:solidFill>
                <a:effectLst/>
                <a:uLnTx/>
                <a:uFillTx/>
                <a:latin typeface="+mj-lt"/>
                <a:ea typeface="+mj-ea"/>
                <a:cs typeface="+mj-cs"/>
              </a:rPr>
              <a:t>El riesgo de la agricultura</a:t>
            </a:r>
            <a:endParaRPr kumimoji="0" lang="es-PE"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smtClean="0"/>
              <a:t>El riesgo de la agricultura</a:t>
            </a:r>
            <a:endParaRPr lang="es-PE" dirty="0"/>
          </a:p>
        </p:txBody>
      </p:sp>
      <p:sp>
        <p:nvSpPr>
          <p:cNvPr id="3" name="2 Marcador de contenido"/>
          <p:cNvSpPr>
            <a:spLocks noGrp="1"/>
          </p:cNvSpPr>
          <p:nvPr>
            <p:ph idx="1"/>
          </p:nvPr>
        </p:nvSpPr>
        <p:spPr/>
        <p:txBody>
          <a:bodyPr/>
          <a:lstStyle/>
          <a:p>
            <a:pPr algn="just"/>
            <a:r>
              <a:rPr lang="en-US" sz="4000" dirty="0" smtClean="0"/>
              <a:t>El </a:t>
            </a:r>
            <a:r>
              <a:rPr lang="en-US" sz="4000" dirty="0" err="1" smtClean="0"/>
              <a:t>cultivo</a:t>
            </a:r>
            <a:r>
              <a:rPr lang="en-US" sz="4000" dirty="0" smtClean="0"/>
              <a:t> de papa </a:t>
            </a:r>
            <a:r>
              <a:rPr lang="en-US" sz="4000" dirty="0" err="1" smtClean="0"/>
              <a:t>es</a:t>
            </a:r>
            <a:r>
              <a:rPr lang="en-US" sz="4000" dirty="0" smtClean="0"/>
              <a:t> un </a:t>
            </a:r>
            <a:r>
              <a:rPr lang="en-US" sz="4000" dirty="0" err="1" smtClean="0"/>
              <a:t>cultivo</a:t>
            </a:r>
            <a:r>
              <a:rPr lang="en-US" sz="4000" dirty="0" smtClean="0"/>
              <a:t> de alto </a:t>
            </a:r>
            <a:r>
              <a:rPr lang="en-US" sz="4000" dirty="0" err="1" smtClean="0"/>
              <a:t>riesgo</a:t>
            </a:r>
            <a:r>
              <a:rPr lang="en-US" sz="4000" dirty="0" smtClean="0"/>
              <a:t>, la </a:t>
            </a:r>
            <a:r>
              <a:rPr lang="en-US" sz="4000" dirty="0" err="1" smtClean="0"/>
              <a:t>tecnología</a:t>
            </a:r>
            <a:r>
              <a:rPr lang="en-US" sz="4000" dirty="0" smtClean="0"/>
              <a:t> </a:t>
            </a:r>
            <a:r>
              <a:rPr lang="en-US" sz="4000" dirty="0" err="1" smtClean="0"/>
              <a:t>contribuye</a:t>
            </a:r>
            <a:r>
              <a:rPr lang="en-US" sz="4000" dirty="0" smtClean="0"/>
              <a:t> </a:t>
            </a:r>
            <a:r>
              <a:rPr lang="en-US" sz="4000" dirty="0" err="1" smtClean="0"/>
              <a:t>reduciendo</a:t>
            </a:r>
            <a:r>
              <a:rPr lang="en-US" sz="4000" dirty="0" smtClean="0"/>
              <a:t> el </a:t>
            </a:r>
            <a:r>
              <a:rPr lang="en-US" sz="4000" dirty="0" err="1" smtClean="0"/>
              <a:t>riesgo</a:t>
            </a:r>
            <a:r>
              <a:rPr lang="en-US" sz="4000" dirty="0" smtClean="0"/>
              <a:t> de </a:t>
            </a:r>
            <a:r>
              <a:rPr lang="en-US" sz="4000" dirty="0" err="1" smtClean="0"/>
              <a:t>pérdidas</a:t>
            </a:r>
            <a:r>
              <a:rPr lang="en-US" sz="4000" dirty="0" smtClean="0"/>
              <a:t> (no </a:t>
            </a:r>
            <a:r>
              <a:rPr lang="en-US" sz="4000" dirty="0" err="1" smtClean="0"/>
              <a:t>anula</a:t>
            </a:r>
            <a:r>
              <a:rPr lang="en-US" sz="4000" dirty="0" smtClean="0"/>
              <a:t> </a:t>
            </a:r>
            <a:r>
              <a:rPr lang="en-US" sz="4000" dirty="0" err="1" smtClean="0"/>
              <a:t>las</a:t>
            </a:r>
            <a:r>
              <a:rPr lang="en-US" sz="4000" dirty="0" smtClean="0"/>
              <a:t> </a:t>
            </a:r>
            <a:r>
              <a:rPr lang="en-US" sz="4000" dirty="0" err="1" smtClean="0"/>
              <a:t>pérdidas</a:t>
            </a:r>
            <a:r>
              <a:rPr lang="en-US" sz="4000" dirty="0" smtClean="0"/>
              <a:t>). </a:t>
            </a:r>
          </a:p>
          <a:p>
            <a:endParaRPr lang="es-P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1048</Words>
  <Application>Microsoft Office PowerPoint</Application>
  <PresentationFormat>Presentación en pantalla (4:3)</PresentationFormat>
  <Paragraphs>46</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Comentarios  a la exposición del Dr. José Falck – Zepeda: Peru - A Rapid Assessment Potential Impacts of Policy and Regulatory Developments to  Agricultural Innovation and Trade</vt:lpstr>
      <vt:lpstr>Cifras</vt:lpstr>
      <vt:lpstr>Costos de las innovaciones tecnológicas</vt:lpstr>
      <vt:lpstr>Costos de las innovaciones tecnológicas</vt:lpstr>
      <vt:lpstr>¿Quiénes pierden por no usar alternativas transgénicas?</vt:lpstr>
      <vt:lpstr>Hallazgos en Perú</vt:lpstr>
      <vt:lpstr>Diapositiva 7</vt:lpstr>
      <vt:lpstr>Diapositiva 8</vt:lpstr>
      <vt:lpstr>El riesgo de la agricultura</vt:lpstr>
      <vt:lpstr>Ventajas para el productor</vt:lpstr>
      <vt:lpstr>Diapositiva 11</vt:lpstr>
      <vt:lpstr>Diapositiva 12</vt:lpstr>
      <vt:lpstr>Diapositiva 13</vt:lpstr>
      <vt:lpstr>Diapositiva 14</vt:lpstr>
      <vt:lpstr>Beneficio ambiental</vt:lpstr>
      <vt:lpstr>Resultados para algunos casos de Perú</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Comentarios a la exposición del Dr. José Falck - Zepeda</dc:title>
  <dc:creator>USER</dc:creator>
  <cp:lastModifiedBy>Ram</cp:lastModifiedBy>
  <cp:revision>37</cp:revision>
  <dcterms:created xsi:type="dcterms:W3CDTF">2015-08-03T18:57:23Z</dcterms:created>
  <dcterms:modified xsi:type="dcterms:W3CDTF">2015-08-04T15:26:12Z</dcterms:modified>
</cp:coreProperties>
</file>